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1" r:id="rId4"/>
    <p:sldId id="258" r:id="rId5"/>
    <p:sldId id="270" r:id="rId6"/>
    <p:sldId id="259" r:id="rId7"/>
    <p:sldId id="260" r:id="rId8"/>
    <p:sldId id="261" r:id="rId9"/>
    <p:sldId id="265" r:id="rId10"/>
    <p:sldId id="262" r:id="rId11"/>
    <p:sldId id="274" r:id="rId12"/>
    <p:sldId id="266" r:id="rId13"/>
    <p:sldId id="275" r:id="rId14"/>
    <p:sldId id="272" r:id="rId15"/>
    <p:sldId id="273" r:id="rId16"/>
    <p:sldId id="268" r:id="rId17"/>
    <p:sldId id="263" r:id="rId18"/>
    <p:sldId id="269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6CB7"/>
    <a:srgbClr val="DD17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264FA1-70D2-440E-9037-1C13E0EE34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8887A40-3A10-4CCD-A06D-D5165311B2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6C2A23-AAE2-4982-891A-599E30741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40F80E-4668-4617-B9D2-3C379942A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819DD8-54DF-4732-92E6-3F0A358BF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88988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D2EA9A-D9B1-429C-99E8-23CEF6A3E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85B6CC-624B-4927-AFA5-082A2CBB8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DF0FAE-5A9B-4ACF-BF22-A6A29A7A3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B886F8-4C2E-4959-998B-C2B6DA8B3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C6AE9C-3AE1-4B45-A9BA-438ADEA7D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9100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CEA6C3-D98E-41EC-A63C-3E20BA11DC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C272699-24DC-49A4-AC81-1D6E13919C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03AB40-AD16-4FC2-99FA-1AE928046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831C8A-4629-4AB2-B123-F22999387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3DCB9E-BDA7-4B96-8BDF-32D185775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5690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8B6CD8-38F3-48F3-B186-E277FBD56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03E0C1C-6890-4BF1-B907-F053B943D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59D551-D239-4ACC-91B1-6D1BAA892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474A04-17F4-4D55-8DBF-4EF078873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A7D12F-0213-4734-8A1A-AAF5FD8BF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2641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BC6311-A978-40A2-97F3-C3E31C561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0569CC-E6D7-454F-A6A4-A1881EB7E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42A0AC-9EAE-45DD-BFA5-E714379A3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3EE079-2C8B-44D5-B6EA-9F5810627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E60A68-D88C-4005-8D91-09713FEE3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622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79A64D-01E9-445B-B2DF-7D561F13F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01F6C1-D900-4058-816B-ACB35A87B2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6819B8-6C0B-4A98-815A-D52EDCE6D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60AFFE-2012-4DF9-859A-E0BF953CA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732881-3DC4-48DB-903C-3D10EAAB3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4C89C4D-CF29-4A2F-BC33-F7EDB5468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2035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78889B-B4E3-46A2-B096-925F43465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4D085B-5442-4CCA-B795-1AB78F993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212321-8BFF-4936-9C73-68F6DE274A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12F3802-77C0-40F2-A97C-D9327DCF44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39C8FDB-9B14-4181-B002-FC18222C6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BA76FD5-FCA3-4C6C-9B7E-3C65139E3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9319BEE-2C4A-4D69-BF69-617BAD96E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570D8A7-159B-4D05-B664-E492CE8CA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1350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6FFB5F-C2D8-4B80-B8E3-F1C4DA3B3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0945808-B2A5-4372-A693-326B303B7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7EA723B-6675-4948-BA11-95E31805A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426CE9-72AF-4351-B080-DEBAF905F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610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6C1F770-20CC-41C2-A25A-60902D20D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95681E9-A0B6-43AB-A159-86D603FD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2E7448-EFC5-4992-A9DD-F8B0A1BCA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4483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74146A-7B27-4A83-878C-3582D9CD1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4D3EA0-AF93-4318-A2AF-796D7A6C5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DD59118-ABBD-4E2A-AF61-9C7B84939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C10CD5-E849-4369-8BB9-3C99CA42B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FE1149-F8F5-4CFB-A7DC-3D95068A2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772ECB-B51C-4267-89D1-4251409D1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9537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398726-79D7-46E7-8F93-591B13C56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E280FBD-44E2-4227-9ADB-1F71486E88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926E5E9-402D-45C2-B1F5-99442EB822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2F0BD61-4F1A-4764-AB63-AD21A92F8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61A99DC-471C-4C0C-8DAA-AF76995DD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A6FBC6-A846-4987-8609-902346A8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318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685DE60-C0D2-4B7B-85AA-287714BF6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BF2A65-68F8-4CCF-B472-33445B7747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21C62B-255C-4AAC-865F-BA2D811043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81CFF-40D9-41C7-BBC9-76B098A7DAB9}" type="datetimeFigureOut">
              <a:rPr lang="ko-KR" altLang="en-US" smtClean="0"/>
              <a:t>2018-10-24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3C8378-0B36-4D10-A302-8671C4B83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B532B4-6A4E-4EA9-AA53-24744CF4E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130F39-76BE-4178-894C-5D84039E1557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2827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16.png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3A7F301-A00D-4125-B093-F9117AC35A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0" y="395182"/>
            <a:ext cx="10800000" cy="6067636"/>
          </a:xfrm>
          <a:prstGeom prst="rect">
            <a:avLst/>
          </a:prstGeom>
          <a:ln>
            <a:noFill/>
          </a:ln>
          <a:effectLst>
            <a:softEdge rad="127000"/>
          </a:effec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9BE8702-5033-4362-BD3B-32CDFF5B3286}"/>
              </a:ext>
            </a:extLst>
          </p:cNvPr>
          <p:cNvSpPr/>
          <p:nvPr/>
        </p:nvSpPr>
        <p:spPr>
          <a:xfrm>
            <a:off x="696000" y="369000"/>
            <a:ext cx="10800000" cy="6120000"/>
          </a:xfrm>
          <a:prstGeom prst="rect">
            <a:avLst/>
          </a:prstGeom>
          <a:solidFill>
            <a:schemeClr val="bg1">
              <a:alpha val="6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3902598" y="1248618"/>
            <a:ext cx="4386804" cy="4360763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울지마</a:t>
            </a:r>
            <a:endParaRPr lang="en-US" altLang="ko-KR" sz="60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algn="ctr"/>
            <a:endParaRPr lang="en-US" altLang="ko-KR" sz="2800" dirty="0">
              <a:solidFill>
                <a:schemeClr val="bg1">
                  <a:lumMod val="65000"/>
                </a:schemeClr>
              </a:solidFill>
            </a:endParaRPr>
          </a:p>
          <a:p>
            <a:pPr algn="ctr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이건창 일병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정현모 일병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125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2904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디바이스 </a:t>
            </a:r>
            <a:r>
              <a:rPr lang="en-US" altLang="ko-KR" b="1" dirty="0"/>
              <a:t>(</a:t>
            </a:r>
            <a:r>
              <a:rPr lang="ko-KR" altLang="en-US" b="1" dirty="0"/>
              <a:t>캠프 기간 개발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8854A42-B2C2-4213-8132-4DCFEA506F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823" y="989832"/>
            <a:ext cx="2542386" cy="2829582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35D474F-C41F-4B2A-9BF3-EF4482072F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17" t="22783" b="11005"/>
          <a:stretch/>
        </p:blipFill>
        <p:spPr>
          <a:xfrm>
            <a:off x="3603853" y="1243107"/>
            <a:ext cx="3073775" cy="317820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4B7CF15-0F35-4F0A-B41C-BC3FA379B2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671" t="5446" r="12070" b="15313"/>
          <a:stretch/>
        </p:blipFill>
        <p:spPr>
          <a:xfrm>
            <a:off x="6395193" y="2295620"/>
            <a:ext cx="4711151" cy="3671578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925344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3366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데이터 </a:t>
            </a:r>
            <a:r>
              <a:rPr lang="en-US" altLang="ko-KR" b="1" dirty="0"/>
              <a:t>(</a:t>
            </a:r>
            <a:r>
              <a:rPr lang="ko-KR" altLang="en-US" b="1" dirty="0"/>
              <a:t>부모님의 응원 메시지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167038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4766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데이터 </a:t>
            </a:r>
            <a:r>
              <a:rPr lang="en-US" altLang="ko-KR" b="1" dirty="0"/>
              <a:t>(</a:t>
            </a:r>
            <a:r>
              <a:rPr lang="ko-KR" altLang="en-US" b="1" dirty="0"/>
              <a:t>서버에 첫 데이터가 수집 되는 순간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739213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4140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데이터 </a:t>
            </a:r>
            <a:r>
              <a:rPr lang="en-US" altLang="ko-KR" b="1" dirty="0"/>
              <a:t>(</a:t>
            </a:r>
            <a:r>
              <a:rPr lang="ko-KR" altLang="en-US" b="1" dirty="0"/>
              <a:t>서버에서 대안 데이터 마이닝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591501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데이터</a:t>
            </a:r>
          </a:p>
        </p:txBody>
      </p:sp>
    </p:spTree>
    <p:extLst>
      <p:ext uri="{BB962C8B-B14F-4D97-AF65-F5344CB8AC3E}">
        <p14:creationId xmlns:p14="http://schemas.microsoft.com/office/powerpoint/2010/main" val="2016215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데이터</a:t>
            </a:r>
          </a:p>
        </p:txBody>
      </p:sp>
    </p:spTree>
    <p:extLst>
      <p:ext uri="{BB962C8B-B14F-4D97-AF65-F5344CB8AC3E}">
        <p14:creationId xmlns:p14="http://schemas.microsoft.com/office/powerpoint/2010/main" val="4142470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1394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SWOT</a:t>
            </a:r>
            <a:r>
              <a:rPr lang="ko-KR" altLang="en-US" b="1" dirty="0"/>
              <a:t> 분석</a:t>
            </a: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9AFF06E-2B6B-4220-8F6F-737C917EE0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7640684"/>
              </p:ext>
            </p:extLst>
          </p:nvPr>
        </p:nvGraphicFramePr>
        <p:xfrm>
          <a:off x="2085268" y="1302629"/>
          <a:ext cx="8096552" cy="4501314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440055">
                  <a:extLst>
                    <a:ext uri="{9D8B030D-6E8A-4147-A177-3AD203B41FA5}">
                      <a16:colId xmlns:a16="http://schemas.microsoft.com/office/drawing/2014/main" val="1687190366"/>
                    </a:ext>
                  </a:extLst>
                </a:gridCol>
                <a:gridCol w="2117701">
                  <a:extLst>
                    <a:ext uri="{9D8B030D-6E8A-4147-A177-3AD203B41FA5}">
                      <a16:colId xmlns:a16="http://schemas.microsoft.com/office/drawing/2014/main" val="3990331417"/>
                    </a:ext>
                  </a:extLst>
                </a:gridCol>
                <a:gridCol w="2791650">
                  <a:extLst>
                    <a:ext uri="{9D8B030D-6E8A-4147-A177-3AD203B41FA5}">
                      <a16:colId xmlns:a16="http://schemas.microsoft.com/office/drawing/2014/main" val="471828251"/>
                    </a:ext>
                  </a:extLst>
                </a:gridCol>
                <a:gridCol w="2747146">
                  <a:extLst>
                    <a:ext uri="{9D8B030D-6E8A-4147-A177-3AD203B41FA5}">
                      <a16:colId xmlns:a16="http://schemas.microsoft.com/office/drawing/2014/main" val="828461433"/>
                    </a:ext>
                  </a:extLst>
                </a:gridCol>
              </a:tblGrid>
              <a:tr h="455267"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구분</a:t>
                      </a:r>
                      <a:endParaRPr lang="ko-KR" altLang="en-US" b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S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W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7744695"/>
                  </a:ext>
                </a:extLst>
              </a:tr>
              <a:tr h="946833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저예산 모바일 디바이스</a:t>
                      </a:r>
                      <a:endParaRPr lang="en-US" altLang="ko-KR" b="0" dirty="0"/>
                    </a:p>
                    <a:p>
                      <a:pPr algn="ctr" latinLnBrk="1"/>
                      <a:r>
                        <a:rPr lang="ko-KR" altLang="en-US" b="0" dirty="0"/>
                        <a:t>아두이노 사용</a:t>
                      </a:r>
                      <a:endParaRPr lang="ko-KR" altLang="en-US" b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초기 데이터 세트 부족</a:t>
                      </a:r>
                      <a:endParaRPr lang="ko-KR" altLang="en-US" b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574470"/>
                  </a:ext>
                </a:extLst>
              </a:tr>
              <a:tr h="15496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O</a:t>
                      </a:r>
                      <a:endParaRPr lang="en-US" altLang="ko-KR" b="1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군부대의 관심</a:t>
                      </a:r>
                      <a:endParaRPr lang="ko-KR" altLang="en-US" b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빠른 하드웨어 개발 가능</a:t>
                      </a:r>
                      <a:endParaRPr lang="ko-KR" altLang="en-US" b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군부대의 지원으로</a:t>
                      </a:r>
                      <a:endParaRPr lang="en-US" altLang="ko-KR" b="0" dirty="0"/>
                    </a:p>
                    <a:p>
                      <a:pPr algn="ctr" latinLnBrk="1"/>
                      <a:r>
                        <a:rPr lang="ko-KR" altLang="en-US" b="0" dirty="0"/>
                        <a:t>데이터 수집</a:t>
                      </a:r>
                      <a:endParaRPr lang="ko-KR" altLang="en-US" b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0309417"/>
                  </a:ext>
                </a:extLst>
              </a:tr>
              <a:tr h="154960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/>
                        <a:t>T</a:t>
                      </a:r>
                      <a:endParaRPr lang="ko-KR" altLang="en-US" b="1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전자기기 배포의 어려움</a:t>
                      </a:r>
                      <a:endParaRPr lang="ko-KR" altLang="en-US" b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개인 폰 사용 시 앱으로</a:t>
                      </a:r>
                      <a:endParaRPr lang="en-US" altLang="ko-KR" b="0" dirty="0"/>
                    </a:p>
                    <a:p>
                      <a:pPr algn="ctr" latinLnBrk="1"/>
                      <a:r>
                        <a:rPr lang="ko-KR" altLang="en-US" b="0" dirty="0"/>
                        <a:t>개발 가능</a:t>
                      </a:r>
                      <a:endParaRPr lang="ko-KR" altLang="en-US" b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배포 전략 수립 기간동안</a:t>
                      </a:r>
                      <a:endParaRPr lang="en-US" altLang="ko-KR" b="0" dirty="0"/>
                    </a:p>
                    <a:p>
                      <a:pPr algn="ctr" latinLnBrk="1"/>
                      <a:r>
                        <a:rPr lang="ko-KR" altLang="en-US" b="0" dirty="0"/>
                        <a:t>데이터 수집</a:t>
                      </a:r>
                      <a:endParaRPr lang="ko-KR" altLang="en-US" b="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087230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7CC0648-C7B5-4AAC-B36D-4276911F3653}"/>
              </a:ext>
            </a:extLst>
          </p:cNvPr>
          <p:cNvSpPr txBox="1"/>
          <p:nvPr/>
        </p:nvSpPr>
        <p:spPr>
          <a:xfrm>
            <a:off x="6835808" y="933297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내부 환경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3E14C0-79C0-408E-8887-BFF0CC4E60FA}"/>
              </a:ext>
            </a:extLst>
          </p:cNvPr>
          <p:cNvSpPr txBox="1"/>
          <p:nvPr/>
        </p:nvSpPr>
        <p:spPr>
          <a:xfrm>
            <a:off x="1669770" y="3610079"/>
            <a:ext cx="415498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외</a:t>
            </a:r>
            <a:endParaRPr lang="en-US" altLang="ko-KR" dirty="0"/>
          </a:p>
          <a:p>
            <a:r>
              <a:rPr lang="ko-KR" altLang="en-US" dirty="0"/>
              <a:t>부</a:t>
            </a:r>
            <a:endParaRPr lang="en-US" altLang="ko-KR" dirty="0"/>
          </a:p>
          <a:p>
            <a:endParaRPr lang="en-US" altLang="ko-KR" sz="700" dirty="0"/>
          </a:p>
          <a:p>
            <a:r>
              <a:rPr lang="ko-KR" altLang="en-US" dirty="0"/>
              <a:t>환</a:t>
            </a:r>
            <a:endParaRPr lang="en-US" altLang="ko-KR" dirty="0"/>
          </a:p>
          <a:p>
            <a:r>
              <a:rPr lang="ko-KR" altLang="en-US" dirty="0"/>
              <a:t>경</a:t>
            </a:r>
          </a:p>
        </p:txBody>
      </p:sp>
    </p:spTree>
    <p:extLst>
      <p:ext uri="{BB962C8B-B14F-4D97-AF65-F5344CB8AC3E}">
        <p14:creationId xmlns:p14="http://schemas.microsoft.com/office/powerpoint/2010/main" val="28544043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ìë êµ°ì¸ì ëí ì´ë¯¸ì§ ê²ìê²°ê³¼">
            <a:extLst>
              <a:ext uri="{FF2B5EF4-FFF2-40B4-BE49-F238E27FC236}">
                <a16:creationId xmlns:a16="http://schemas.microsoft.com/office/drawing/2014/main" id="{D469660C-4A32-45C0-A382-D63019C794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468" y="548999"/>
            <a:ext cx="8851063" cy="5760000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9BE8702-5033-4362-BD3B-32CDFF5B3286}"/>
              </a:ext>
            </a:extLst>
          </p:cNvPr>
          <p:cNvSpPr/>
          <p:nvPr/>
        </p:nvSpPr>
        <p:spPr>
          <a:xfrm>
            <a:off x="696000" y="369000"/>
            <a:ext cx="10800000" cy="6120000"/>
          </a:xfrm>
          <a:prstGeom prst="rect">
            <a:avLst/>
          </a:prstGeom>
          <a:solidFill>
            <a:schemeClr val="bg1">
              <a:alpha val="6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3902598" y="1248618"/>
            <a:ext cx="4386804" cy="4360763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Q &amp; A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7769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ìë êµ°ì¸ì ëí ì´ë¯¸ì§ ê²ìê²°ê³¼">
            <a:extLst>
              <a:ext uri="{FF2B5EF4-FFF2-40B4-BE49-F238E27FC236}">
                <a16:creationId xmlns:a16="http://schemas.microsoft.com/office/drawing/2014/main" id="{D469660C-4A32-45C0-A382-D63019C794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468" y="548999"/>
            <a:ext cx="8851063" cy="5760000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C9BE8702-5033-4362-BD3B-32CDFF5B3286}"/>
              </a:ext>
            </a:extLst>
          </p:cNvPr>
          <p:cNvSpPr/>
          <p:nvPr/>
        </p:nvSpPr>
        <p:spPr>
          <a:xfrm>
            <a:off x="696000" y="369000"/>
            <a:ext cx="10800000" cy="6120000"/>
          </a:xfrm>
          <a:prstGeom prst="rect">
            <a:avLst/>
          </a:prstGeom>
          <a:solidFill>
            <a:schemeClr val="bg1">
              <a:alpha val="6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3902598" y="1248618"/>
            <a:ext cx="4386804" cy="4360763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THANK YOU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8497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667737E-7208-4E47-9F91-B91D43489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49" y="1570991"/>
            <a:ext cx="10108901" cy="371601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개요</a:t>
            </a:r>
          </a:p>
        </p:txBody>
      </p:sp>
    </p:spTree>
    <p:extLst>
      <p:ext uri="{BB962C8B-B14F-4D97-AF65-F5344CB8AC3E}">
        <p14:creationId xmlns:p14="http://schemas.microsoft.com/office/powerpoint/2010/main" val="2854193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개요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4E568EB-3B78-4DBD-B875-AE40E66CC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9057" y="1393795"/>
            <a:ext cx="4340410" cy="442995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7298B5F-D8F5-428F-B8C8-A614CC2B8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947" y="2309528"/>
            <a:ext cx="4320000" cy="3514224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086DA92-94D7-4757-B808-6496F99569A8}"/>
              </a:ext>
            </a:extLst>
          </p:cNvPr>
          <p:cNvSpPr/>
          <p:nvPr/>
        </p:nvSpPr>
        <p:spPr>
          <a:xfrm>
            <a:off x="6880194" y="2336162"/>
            <a:ext cx="363984" cy="20285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5794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C27A6A-9CCE-4BEA-A796-D83F4C8DC2F5}"/>
              </a:ext>
            </a:extLst>
          </p:cNvPr>
          <p:cNvSpPr txBox="1"/>
          <p:nvPr/>
        </p:nvSpPr>
        <p:spPr>
          <a:xfrm>
            <a:off x="1389613" y="2419865"/>
            <a:ext cx="53992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간부와 상담사의 문제</a:t>
            </a:r>
            <a:r>
              <a:rPr lang="en-US" altLang="ko-KR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?</a:t>
            </a:r>
            <a:endParaRPr lang="ko-KR" altLang="en-US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 descr="êµ°ì¸ ìë´ ëª¨ìµì ëí ì´ë¯¸ì§ ê²ìê²°ê³¼">
            <a:extLst>
              <a:ext uri="{FF2B5EF4-FFF2-40B4-BE49-F238E27FC236}">
                <a16:creationId xmlns:a16="http://schemas.microsoft.com/office/drawing/2014/main" id="{2B3CF4FE-213F-4120-8421-5483E604C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265" y="2242305"/>
            <a:ext cx="3720784" cy="2691367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98173B-EF13-4955-BC8A-7960255F188A}"/>
              </a:ext>
            </a:extLst>
          </p:cNvPr>
          <p:cNvSpPr txBox="1"/>
          <p:nvPr/>
        </p:nvSpPr>
        <p:spPr>
          <a:xfrm>
            <a:off x="1389613" y="3091627"/>
            <a:ext cx="149912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>
                <a:solidFill>
                  <a:srgbClr val="FF0000"/>
                </a:solidFill>
              </a:rPr>
              <a:t>NO!</a:t>
            </a:r>
            <a:endParaRPr lang="ko-KR" altLang="en-US" sz="5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8902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개요</a:t>
            </a:r>
          </a:p>
        </p:txBody>
      </p:sp>
      <p:pic>
        <p:nvPicPr>
          <p:cNvPr id="3074" name="Picture 2" descr="ë§íë¤ê³  ë¬ë¼ì§ê² ì´ì ëí ì´ë¯¸ì§ ê²ìê²°ê³¼">
            <a:extLst>
              <a:ext uri="{FF2B5EF4-FFF2-40B4-BE49-F238E27FC236}">
                <a16:creationId xmlns:a16="http://schemas.microsoft.com/office/drawing/2014/main" id="{B936038B-D0FD-43A6-A710-33C07A9A3B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306" y="1271811"/>
            <a:ext cx="3888000" cy="360000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750B443-C17A-4167-B216-6943E45F620F}"/>
              </a:ext>
            </a:extLst>
          </p:cNvPr>
          <p:cNvSpPr txBox="1"/>
          <p:nvPr/>
        </p:nvSpPr>
        <p:spPr>
          <a:xfrm>
            <a:off x="2457435" y="4871811"/>
            <a:ext cx="24657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우울증 미인지</a:t>
            </a:r>
          </a:p>
        </p:txBody>
      </p:sp>
      <p:pic>
        <p:nvPicPr>
          <p:cNvPr id="3076" name="Picture 4" descr="ì¡°ì¸ì¦ì ëí ì´ë¯¸ì§ ê²ìê²°ê³¼">
            <a:extLst>
              <a:ext uri="{FF2B5EF4-FFF2-40B4-BE49-F238E27FC236}">
                <a16:creationId xmlns:a16="http://schemas.microsoft.com/office/drawing/2014/main" id="{31F7CAF7-0529-4696-82F5-739852301F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422"/>
          <a:stretch/>
        </p:blipFill>
        <p:spPr bwMode="auto">
          <a:xfrm>
            <a:off x="6221031" y="1271811"/>
            <a:ext cx="4228173" cy="360000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4D5A0A1-49CF-4F1C-9ADC-5637AAA486E2}"/>
              </a:ext>
            </a:extLst>
          </p:cNvPr>
          <p:cNvSpPr txBox="1"/>
          <p:nvPr/>
        </p:nvSpPr>
        <p:spPr>
          <a:xfrm>
            <a:off x="6619575" y="4878096"/>
            <a:ext cx="34371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설문 시 격하된 감정</a:t>
            </a:r>
          </a:p>
        </p:txBody>
      </p:sp>
    </p:spTree>
    <p:extLst>
      <p:ext uri="{BB962C8B-B14F-4D97-AF65-F5344CB8AC3E}">
        <p14:creationId xmlns:p14="http://schemas.microsoft.com/office/powerpoint/2010/main" val="1095200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197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How to solve it?</a:t>
            </a:r>
            <a:endParaRPr lang="ko-KR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0208D9-947D-46BB-91FC-F8860DF1BA9D}"/>
              </a:ext>
            </a:extLst>
          </p:cNvPr>
          <p:cNvSpPr txBox="1"/>
          <p:nvPr/>
        </p:nvSpPr>
        <p:spPr>
          <a:xfrm>
            <a:off x="5333034" y="2659557"/>
            <a:ext cx="5219186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우울함을 시시각각</a:t>
            </a:r>
            <a:endParaRPr lang="en-US" altLang="ko-KR" sz="4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ko-KR" sz="5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r>
              <a:rPr lang="ko-KR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화</a:t>
            </a:r>
            <a:r>
              <a:rPr lang="ko-KR" alt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하여 분석</a:t>
            </a:r>
          </a:p>
        </p:txBody>
      </p:sp>
      <p:pic>
        <p:nvPicPr>
          <p:cNvPr id="3074" name="Picture 2" descr="ê·¸ëí flat iconì ëí ì´ë¯¸ì§ ê²ìê²°ê³¼">
            <a:extLst>
              <a:ext uri="{FF2B5EF4-FFF2-40B4-BE49-F238E27FC236}">
                <a16:creationId xmlns:a16="http://schemas.microsoft.com/office/drawing/2014/main" id="{E1CC38BA-1C19-4FBD-9E52-A5B7521837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3" t="12321" r="10671" b="14430"/>
          <a:stretch/>
        </p:blipFill>
        <p:spPr bwMode="auto">
          <a:xfrm>
            <a:off x="1593480" y="1640709"/>
            <a:ext cx="3483980" cy="3582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413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72BC6E7B-C632-4232-9E47-F39912610642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2593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서비스 설계도</a:t>
            </a:r>
            <a:r>
              <a:rPr lang="en-US" altLang="ko-KR" b="1" dirty="0"/>
              <a:t>(</a:t>
            </a:r>
            <a:r>
              <a:rPr lang="ko-KR" altLang="en-US" b="1" dirty="0"/>
              <a:t>구상도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pic>
        <p:nvPicPr>
          <p:cNvPr id="1028" name="Picture 4" descr="arduino flat iconì ëí ì´ë¯¸ì§ ê²ìê²°ê³¼">
            <a:extLst>
              <a:ext uri="{FF2B5EF4-FFF2-40B4-BE49-F238E27FC236}">
                <a16:creationId xmlns:a16="http://schemas.microsoft.com/office/drawing/2014/main" id="{D7084FD3-313C-44C7-B178-6F9A72D70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0046" y="1901600"/>
            <a:ext cx="1620000" cy="1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ig data flat icon pngì ëí ì´ë¯¸ì§ ê²ìê²°ê³¼">
            <a:extLst>
              <a:ext uri="{FF2B5EF4-FFF2-40B4-BE49-F238E27FC236}">
                <a16:creationId xmlns:a16="http://schemas.microsoft.com/office/drawing/2014/main" id="{130B157E-4CD0-4CA9-BFAD-0DF2395D39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925" y="2531079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erver flat icon pngì ëí ì´ë¯¸ì§ ê²ìê²°ê³¼">
            <a:extLst>
              <a:ext uri="{FF2B5EF4-FFF2-40B4-BE49-F238E27FC236}">
                <a16:creationId xmlns:a16="http://schemas.microsoft.com/office/drawing/2014/main" id="{C1B58F23-B257-45FD-AD36-DABFC97F6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268" y="1234275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loud db flat icon pngì ëí ì´ë¯¸ì§ ê²ìê²°ê³¼">
            <a:extLst>
              <a:ext uri="{FF2B5EF4-FFF2-40B4-BE49-F238E27FC236}">
                <a16:creationId xmlns:a16="http://schemas.microsoft.com/office/drawing/2014/main" id="{1C2EFB0D-D09F-42B2-8E52-66F5E4B2B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4582" y="1234275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2B6FEBD9-EDFE-4C1C-9249-DC77783A2B58}"/>
              </a:ext>
            </a:extLst>
          </p:cNvPr>
          <p:cNvGrpSpPr/>
          <p:nvPr/>
        </p:nvGrpSpPr>
        <p:grpSpPr>
          <a:xfrm>
            <a:off x="1359840" y="1991600"/>
            <a:ext cx="1454667" cy="1440000"/>
            <a:chOff x="1024744" y="2709000"/>
            <a:chExt cx="1454667" cy="1440000"/>
          </a:xfrm>
        </p:grpSpPr>
        <p:pic>
          <p:nvPicPr>
            <p:cNvPr id="1026" name="Picture 2" descr="https://s3.envato.com/files/125457021/png/ARMY.png">
              <a:extLst>
                <a:ext uri="{FF2B5EF4-FFF2-40B4-BE49-F238E27FC236}">
                  <a16:creationId xmlns:a16="http://schemas.microsoft.com/office/drawing/2014/main" id="{4DA8C5A5-86EF-4119-9B77-D734F1F8EB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4744" y="2709000"/>
              <a:ext cx="1454667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 descr="https://s3.envato.com/files/125457021/png/ARMY.png">
              <a:extLst>
                <a:ext uri="{FF2B5EF4-FFF2-40B4-BE49-F238E27FC236}">
                  <a16:creationId xmlns:a16="http://schemas.microsoft.com/office/drawing/2014/main" id="{4424DC66-8743-4D0E-B64A-E5593412AA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828" b="37778" l="119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24744" y="2709000"/>
              <a:ext cx="1454667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그림 7">
            <a:extLst>
              <a:ext uri="{FF2B5EF4-FFF2-40B4-BE49-F238E27FC236}">
                <a16:creationId xmlns:a16="http://schemas.microsoft.com/office/drawing/2014/main" id="{99C4508B-AC13-45A8-88B5-232DF75B82C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8734" y="4473823"/>
            <a:ext cx="1440000" cy="1440000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D5999BA-68C6-4C20-ACA5-B8FBE5B6E193}"/>
              </a:ext>
            </a:extLst>
          </p:cNvPr>
          <p:cNvSpPr/>
          <p:nvPr/>
        </p:nvSpPr>
        <p:spPr>
          <a:xfrm>
            <a:off x="6312053" y="1122745"/>
            <a:ext cx="3462180" cy="2986268"/>
          </a:xfrm>
          <a:prstGeom prst="round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DB24081F-AEAA-426B-9BC2-3DF101414852}"/>
              </a:ext>
            </a:extLst>
          </p:cNvPr>
          <p:cNvSpPr/>
          <p:nvPr/>
        </p:nvSpPr>
        <p:spPr>
          <a:xfrm>
            <a:off x="5204359" y="2349663"/>
            <a:ext cx="991084" cy="23201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A691C124-6C9A-4A5C-8B4A-53573316BE22}"/>
              </a:ext>
            </a:extLst>
          </p:cNvPr>
          <p:cNvSpPr/>
          <p:nvPr/>
        </p:nvSpPr>
        <p:spPr>
          <a:xfrm flipH="1">
            <a:off x="5204359" y="2759784"/>
            <a:ext cx="991084" cy="232014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108BEA01-8666-4E6E-9E3B-0A81CE3171E1}"/>
              </a:ext>
            </a:extLst>
          </p:cNvPr>
          <p:cNvSpPr/>
          <p:nvPr/>
        </p:nvSpPr>
        <p:spPr>
          <a:xfrm>
            <a:off x="2853246" y="2349663"/>
            <a:ext cx="991084" cy="23201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7CE8FC17-E5BD-4072-AF49-152F1D31D0ED}"/>
              </a:ext>
            </a:extLst>
          </p:cNvPr>
          <p:cNvSpPr/>
          <p:nvPr/>
        </p:nvSpPr>
        <p:spPr>
          <a:xfrm flipH="1">
            <a:off x="2853246" y="2759784"/>
            <a:ext cx="991084" cy="232014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화살표: 굽음 12">
            <a:extLst>
              <a:ext uri="{FF2B5EF4-FFF2-40B4-BE49-F238E27FC236}">
                <a16:creationId xmlns:a16="http://schemas.microsoft.com/office/drawing/2014/main" id="{1FF016DB-5993-48D1-89D5-7C7870262AFD}"/>
              </a:ext>
            </a:extLst>
          </p:cNvPr>
          <p:cNvSpPr/>
          <p:nvPr/>
        </p:nvSpPr>
        <p:spPr>
          <a:xfrm rot="16200000">
            <a:off x="7926922" y="4450722"/>
            <a:ext cx="836477" cy="882679"/>
          </a:xfrm>
          <a:prstGeom prst="bentArrow">
            <a:avLst>
              <a:gd name="adj1" fmla="val 15382"/>
              <a:gd name="adj2" fmla="val 20407"/>
              <a:gd name="adj3" fmla="val 25000"/>
              <a:gd name="adj4" fmla="val 43750"/>
            </a:avLst>
          </a:prstGeom>
          <a:solidFill>
            <a:srgbClr val="F06CB7"/>
          </a:solidFill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EBF7B7AB-519F-4392-9BA2-3640F295D265}"/>
              </a:ext>
            </a:extLst>
          </p:cNvPr>
          <p:cNvSpPr/>
          <p:nvPr/>
        </p:nvSpPr>
        <p:spPr>
          <a:xfrm flipH="1">
            <a:off x="5204359" y="2946909"/>
            <a:ext cx="991084" cy="232014"/>
          </a:xfrm>
          <a:prstGeom prst="rightArrow">
            <a:avLst/>
          </a:prstGeom>
          <a:solidFill>
            <a:srgbClr val="F06CB7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C84112EC-2DE4-4507-9778-9BE2DC0E75F2}"/>
              </a:ext>
            </a:extLst>
          </p:cNvPr>
          <p:cNvSpPr/>
          <p:nvPr/>
        </p:nvSpPr>
        <p:spPr>
          <a:xfrm flipH="1">
            <a:off x="2853246" y="2946909"/>
            <a:ext cx="991084" cy="232014"/>
          </a:xfrm>
          <a:prstGeom prst="rightArrow">
            <a:avLst/>
          </a:prstGeom>
          <a:solidFill>
            <a:srgbClr val="F06CB7"/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3363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디바이스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0DA26A3-160F-4F57-9560-C30D55EA0D1E}"/>
              </a:ext>
            </a:extLst>
          </p:cNvPr>
          <p:cNvGrpSpPr/>
          <p:nvPr/>
        </p:nvGrpSpPr>
        <p:grpSpPr>
          <a:xfrm>
            <a:off x="1122744" y="2312043"/>
            <a:ext cx="2824223" cy="1886674"/>
            <a:chOff x="1724628" y="2384384"/>
            <a:chExt cx="2824223" cy="1886674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BDF6034-730B-42FB-9AB7-D9AAA36D3275}"/>
                </a:ext>
              </a:extLst>
            </p:cNvPr>
            <p:cNvSpPr/>
            <p:nvPr/>
          </p:nvSpPr>
          <p:spPr>
            <a:xfrm>
              <a:off x="1724628" y="2384384"/>
              <a:ext cx="2824223" cy="1886674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EFC2B7D5-5347-4745-9923-88236794439A}"/>
                </a:ext>
              </a:extLst>
            </p:cNvPr>
            <p:cNvSpPr/>
            <p:nvPr/>
          </p:nvSpPr>
          <p:spPr>
            <a:xfrm>
              <a:off x="2075728" y="2642885"/>
              <a:ext cx="2125884" cy="690623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23E99010-9928-45F7-8DD8-89AEA4C6F831}"/>
                </a:ext>
              </a:extLst>
            </p:cNvPr>
            <p:cNvSpPr/>
            <p:nvPr/>
          </p:nvSpPr>
          <p:spPr>
            <a:xfrm>
              <a:off x="2098878" y="3621690"/>
              <a:ext cx="360000" cy="360000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5B2162CD-6449-4F4F-B81D-1A0182BC02F8}"/>
                </a:ext>
              </a:extLst>
            </p:cNvPr>
            <p:cNvSpPr/>
            <p:nvPr/>
          </p:nvSpPr>
          <p:spPr>
            <a:xfrm rot="10800000">
              <a:off x="2654830" y="3621690"/>
              <a:ext cx="360000" cy="360000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372310D2-3A9C-442D-A062-1130FFED6F98}"/>
                </a:ext>
              </a:extLst>
            </p:cNvPr>
            <p:cNvSpPr/>
            <p:nvPr/>
          </p:nvSpPr>
          <p:spPr>
            <a:xfrm>
              <a:off x="3210782" y="3621690"/>
              <a:ext cx="360000" cy="360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십자형 12">
              <a:extLst>
                <a:ext uri="{FF2B5EF4-FFF2-40B4-BE49-F238E27FC236}">
                  <a16:creationId xmlns:a16="http://schemas.microsoft.com/office/drawing/2014/main" id="{6079364C-D59B-4240-8923-D97D9EEC122F}"/>
                </a:ext>
              </a:extLst>
            </p:cNvPr>
            <p:cNvSpPr/>
            <p:nvPr/>
          </p:nvSpPr>
          <p:spPr>
            <a:xfrm rot="2700000">
              <a:off x="3766735" y="3621689"/>
              <a:ext cx="360000" cy="360000"/>
            </a:xfrm>
            <a:prstGeom prst="plus">
              <a:avLst>
                <a:gd name="adj" fmla="val 31821"/>
              </a:avLst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098" name="Picture 2" descr="ê°¤ë­ì ê¸°ì´s3 í´ëì ê³ ê¸ì§ê² ì ëì¨ ìì¹. ">
            <a:extLst>
              <a:ext uri="{FF2B5EF4-FFF2-40B4-BE49-F238E27FC236}">
                <a16:creationId xmlns:a16="http://schemas.microsoft.com/office/drawing/2014/main" id="{BA23DF79-E69A-4068-99CA-FC0EFBA0A1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451" y="2269880"/>
            <a:ext cx="3240000" cy="197100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7704271-A001-4EAE-9991-2DA90831F422}"/>
              </a:ext>
            </a:extLst>
          </p:cNvPr>
          <p:cNvSpPr txBox="1"/>
          <p:nvPr/>
        </p:nvSpPr>
        <p:spPr>
          <a:xfrm>
            <a:off x="2008910" y="4235917"/>
            <a:ext cx="10518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/>
              <a:t>CASE 1</a:t>
            </a:r>
            <a:endParaRPr lang="ko-KR" altLang="en-US" sz="20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87C019F-3847-45ED-AB27-165366809E45}"/>
              </a:ext>
            </a:extLst>
          </p:cNvPr>
          <p:cNvSpPr txBox="1"/>
          <p:nvPr/>
        </p:nvSpPr>
        <p:spPr>
          <a:xfrm>
            <a:off x="5154187" y="4235917"/>
            <a:ext cx="15600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/>
              <a:t>CASE 2</a:t>
            </a:r>
          </a:p>
          <a:p>
            <a:pPr algn="ctr"/>
            <a:r>
              <a:rPr lang="ko-KR" altLang="en-US" sz="1600" dirty="0"/>
              <a:t>캠프 기간 개발</a:t>
            </a:r>
            <a:endParaRPr lang="en-US" altLang="ko-KR" sz="16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8F4044-7845-4C2C-B963-F16E796CB010}"/>
              </a:ext>
            </a:extLst>
          </p:cNvPr>
          <p:cNvSpPr txBox="1"/>
          <p:nvPr/>
        </p:nvSpPr>
        <p:spPr>
          <a:xfrm>
            <a:off x="8658838" y="4235917"/>
            <a:ext cx="17652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b="1" dirty="0"/>
              <a:t>CASE 3</a:t>
            </a:r>
          </a:p>
          <a:p>
            <a:pPr algn="ctr"/>
            <a:r>
              <a:rPr lang="ko-KR" altLang="en-US" sz="1600" dirty="0"/>
              <a:t>우울함 측정 센서</a:t>
            </a:r>
            <a:endParaRPr lang="en-US" altLang="ko-KR" sz="1600" dirty="0"/>
          </a:p>
          <a:p>
            <a:pPr algn="ctr"/>
            <a:r>
              <a:rPr lang="ko-KR" altLang="en-US" sz="1600" dirty="0"/>
              <a:t>탑재 시계</a:t>
            </a:r>
            <a:endParaRPr lang="en-US" altLang="ko-KR" sz="1600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4C397B6-0ED1-4532-A3B2-C477C0CB4553}"/>
              </a:ext>
            </a:extLst>
          </p:cNvPr>
          <p:cNvSpPr/>
          <p:nvPr/>
        </p:nvSpPr>
        <p:spPr>
          <a:xfrm>
            <a:off x="4522097" y="2312043"/>
            <a:ext cx="2824223" cy="188667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54C94A8-99E1-4283-900A-A30DEFD57781}"/>
              </a:ext>
            </a:extLst>
          </p:cNvPr>
          <p:cNvSpPr/>
          <p:nvPr/>
        </p:nvSpPr>
        <p:spPr>
          <a:xfrm>
            <a:off x="4873197" y="2570544"/>
            <a:ext cx="2125884" cy="69062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BB1FF5E1-3AF1-4985-B713-DD9FDF054A20}"/>
              </a:ext>
            </a:extLst>
          </p:cNvPr>
          <p:cNvGrpSpPr/>
          <p:nvPr/>
        </p:nvGrpSpPr>
        <p:grpSpPr>
          <a:xfrm>
            <a:off x="6505314" y="3524748"/>
            <a:ext cx="595035" cy="575444"/>
            <a:chOff x="6794874" y="3569595"/>
            <a:chExt cx="595035" cy="575444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E9562173-B3C9-4DE3-B77E-B7CCAF4028AD}"/>
                </a:ext>
              </a:extLst>
            </p:cNvPr>
            <p:cNvSpPr/>
            <p:nvPr/>
          </p:nvSpPr>
          <p:spPr>
            <a:xfrm>
              <a:off x="6912391" y="3569595"/>
              <a:ext cx="360000" cy="36000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7069843-4E89-4982-8E1F-5FB9ED806342}"/>
                </a:ext>
              </a:extLst>
            </p:cNvPr>
            <p:cNvSpPr txBox="1"/>
            <p:nvPr/>
          </p:nvSpPr>
          <p:spPr>
            <a:xfrm>
              <a:off x="6794874" y="3929595"/>
              <a:ext cx="59503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죽고싶다</a:t>
              </a: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8D965A7-28C4-44EE-8D89-44AB38E6E092}"/>
              </a:ext>
            </a:extLst>
          </p:cNvPr>
          <p:cNvGrpSpPr/>
          <p:nvPr/>
        </p:nvGrpSpPr>
        <p:grpSpPr>
          <a:xfrm>
            <a:off x="5281567" y="3524748"/>
            <a:ext cx="595035" cy="575444"/>
            <a:chOff x="5863781" y="3554429"/>
            <a:chExt cx="595035" cy="575444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4565543-75F2-4D65-A3B1-6F02BD2AD105}"/>
                </a:ext>
              </a:extLst>
            </p:cNvPr>
            <p:cNvSpPr/>
            <p:nvPr/>
          </p:nvSpPr>
          <p:spPr>
            <a:xfrm>
              <a:off x="5981298" y="3554429"/>
              <a:ext cx="360000" cy="36000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01ACAAC-8A89-42CF-A56F-0EAD3B5C04F0}"/>
                </a:ext>
              </a:extLst>
            </p:cNvPr>
            <p:cNvSpPr txBox="1"/>
            <p:nvPr/>
          </p:nvSpPr>
          <p:spPr>
            <a:xfrm>
              <a:off x="5863781" y="3914429"/>
              <a:ext cx="595035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인간관계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36D7D73A-C9B4-4F30-A7E0-F8B836A406B6}"/>
              </a:ext>
            </a:extLst>
          </p:cNvPr>
          <p:cNvGrpSpPr/>
          <p:nvPr/>
        </p:nvGrpSpPr>
        <p:grpSpPr>
          <a:xfrm>
            <a:off x="5875005" y="3524748"/>
            <a:ext cx="631904" cy="700510"/>
            <a:chOff x="6379205" y="3554429"/>
            <a:chExt cx="631904" cy="700510"/>
          </a:xfrm>
        </p:grpSpPr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92A9D3D2-9F4A-4F8A-B53A-3DF9ED591692}"/>
                </a:ext>
              </a:extLst>
            </p:cNvPr>
            <p:cNvSpPr/>
            <p:nvPr/>
          </p:nvSpPr>
          <p:spPr>
            <a:xfrm>
              <a:off x="6515157" y="3554429"/>
              <a:ext cx="360000" cy="36000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371EC12-32A1-4E3A-ACC3-72E105378188}"/>
                </a:ext>
              </a:extLst>
            </p:cNvPr>
            <p:cNvSpPr txBox="1"/>
            <p:nvPr/>
          </p:nvSpPr>
          <p:spPr>
            <a:xfrm>
              <a:off x="6379205" y="3916385"/>
              <a:ext cx="6319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800" dirty="0"/>
                <a:t>집에</a:t>
              </a:r>
              <a:endParaRPr lang="en-US" altLang="ko-KR" sz="800" dirty="0"/>
            </a:p>
            <a:p>
              <a:pPr algn="ctr"/>
              <a:r>
                <a:rPr lang="ko-KR" altLang="en-US" sz="800" dirty="0"/>
                <a:t>가고 싶다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2F031F0-8B73-4DDB-ABB4-85A9D5B274A1}"/>
              </a:ext>
            </a:extLst>
          </p:cNvPr>
          <p:cNvGrpSpPr/>
          <p:nvPr/>
        </p:nvGrpSpPr>
        <p:grpSpPr>
          <a:xfrm>
            <a:off x="4874879" y="3524748"/>
            <a:ext cx="389850" cy="577400"/>
            <a:chOff x="4890119" y="3524748"/>
            <a:chExt cx="389850" cy="577400"/>
          </a:xfrm>
        </p:grpSpPr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335C49E-E06B-4289-89BA-A1E0D15E8AF1}"/>
                </a:ext>
              </a:extLst>
            </p:cNvPr>
            <p:cNvSpPr/>
            <p:nvPr/>
          </p:nvSpPr>
          <p:spPr>
            <a:xfrm>
              <a:off x="4905044" y="3524748"/>
              <a:ext cx="360000" cy="360000"/>
            </a:xfrm>
            <a:prstGeom prst="ellipse">
              <a:avLst/>
            </a:pr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79FDCAD-E37C-46F8-94A8-FF67C90EB5EA}"/>
                </a:ext>
              </a:extLst>
            </p:cNvPr>
            <p:cNvSpPr txBox="1"/>
            <p:nvPr/>
          </p:nvSpPr>
          <p:spPr>
            <a:xfrm>
              <a:off x="4890119" y="3886704"/>
              <a:ext cx="389850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" dirty="0"/>
                <a:t>근무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5675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9F605601-966D-4906-B50D-920FF27C8CB7}"/>
              </a:ext>
            </a:extLst>
          </p:cNvPr>
          <p:cNvSpPr/>
          <p:nvPr/>
        </p:nvSpPr>
        <p:spPr>
          <a:xfrm>
            <a:off x="761035" y="644565"/>
            <a:ext cx="10669929" cy="5568870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6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D39351-1B5A-4C95-BC3B-0A934B35F804}"/>
              </a:ext>
            </a:extLst>
          </p:cNvPr>
          <p:cNvSpPr txBox="1"/>
          <p:nvPr/>
        </p:nvSpPr>
        <p:spPr>
          <a:xfrm>
            <a:off x="761035" y="275233"/>
            <a:ext cx="3135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디바이스 </a:t>
            </a:r>
            <a:r>
              <a:rPr lang="en-US" altLang="ko-KR" b="1" dirty="0"/>
              <a:t>(</a:t>
            </a:r>
            <a:r>
              <a:rPr lang="ko-KR" altLang="en-US" b="1" dirty="0"/>
              <a:t>우울함 센서 개발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EC0620-9B54-4D7F-9E6E-743D6458BCC0}"/>
              </a:ext>
            </a:extLst>
          </p:cNvPr>
          <p:cNvSpPr txBox="1"/>
          <p:nvPr/>
        </p:nvSpPr>
        <p:spPr>
          <a:xfrm>
            <a:off x="1054995" y="3696677"/>
            <a:ext cx="39613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우울함과 스트레스</a:t>
            </a:r>
            <a:r>
              <a:rPr lang="en-US" altLang="ko-KR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발생 시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코르티솔</a:t>
            </a:r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호르몬</a:t>
            </a:r>
            <a:r>
              <a:rPr lang="ko-KR" alt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분비</a:t>
            </a:r>
          </a:p>
        </p:txBody>
      </p:sp>
      <p:pic>
        <p:nvPicPr>
          <p:cNvPr id="1026" name="Picture 2" descr="ê´ë ¨ ì´ë¯¸ì§">
            <a:extLst>
              <a:ext uri="{FF2B5EF4-FFF2-40B4-BE49-F238E27FC236}">
                <a16:creationId xmlns:a16="http://schemas.microsoft.com/office/drawing/2014/main" id="{AB4EABEB-7902-4D97-B705-24D5EE041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995" y="1068564"/>
            <a:ext cx="3945204" cy="2628113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ì½ë¥´í°ìì ëí ì´ë¯¸ì§ ê²ìê²°ê³¼">
            <a:extLst>
              <a:ext uri="{FF2B5EF4-FFF2-40B4-BE49-F238E27FC236}">
                <a16:creationId xmlns:a16="http://schemas.microsoft.com/office/drawing/2014/main" id="{103D0EEC-411E-4F75-9ED9-CDAB9B487D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769" y="1401651"/>
            <a:ext cx="1586051" cy="1055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ê´ë ¨ ì´ë¯¸ì§">
            <a:extLst>
              <a:ext uri="{FF2B5EF4-FFF2-40B4-BE49-F238E27FC236}">
                <a16:creationId xmlns:a16="http://schemas.microsoft.com/office/drawing/2014/main" id="{78352F6F-F8CF-4611-B400-2A4BC9F044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7973" y="1068564"/>
            <a:ext cx="2165414" cy="144000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ê°¤ë­ì ê¸°ì´s3 í´ëì ê³ ê¸ì§ê² ì ëì¨ ìì¹. ">
            <a:extLst>
              <a:ext uri="{FF2B5EF4-FFF2-40B4-BE49-F238E27FC236}">
                <a16:creationId xmlns:a16="http://schemas.microsoft.com/office/drawing/2014/main" id="{15277783-7CA6-49D6-B744-A60A0AE67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387" y="1068564"/>
            <a:ext cx="2367123" cy="1440000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760E1495-F960-4175-BBD7-2CC81F22A17F}"/>
              </a:ext>
            </a:extLst>
          </p:cNvPr>
          <p:cNvSpPr/>
          <p:nvPr/>
        </p:nvSpPr>
        <p:spPr>
          <a:xfrm>
            <a:off x="5144489" y="1404152"/>
            <a:ext cx="639193" cy="692458"/>
          </a:xfrm>
          <a:prstGeom prst="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십자형 3">
            <a:extLst>
              <a:ext uri="{FF2B5EF4-FFF2-40B4-BE49-F238E27FC236}">
                <a16:creationId xmlns:a16="http://schemas.microsoft.com/office/drawing/2014/main" id="{8E18D0DA-89E6-4721-9399-90E83E59520D}"/>
              </a:ext>
            </a:extLst>
          </p:cNvPr>
          <p:cNvSpPr/>
          <p:nvPr/>
        </p:nvSpPr>
        <p:spPr>
          <a:xfrm>
            <a:off x="8093387" y="1428564"/>
            <a:ext cx="720000" cy="720000"/>
          </a:xfrm>
          <a:prstGeom prst="plus">
            <a:avLst>
              <a:gd name="adj" fmla="val 36097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C513C4-8F3C-47E7-9BFF-68D0B1270F28}"/>
              </a:ext>
            </a:extLst>
          </p:cNvPr>
          <p:cNvSpPr txBox="1"/>
          <p:nvPr/>
        </p:nvSpPr>
        <p:spPr>
          <a:xfrm>
            <a:off x="5927973" y="2508564"/>
            <a:ext cx="50674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헬스케어 제품에 </a:t>
            </a:r>
            <a:r>
              <a:rPr lang="ko-KR" altLang="en-US" sz="3200" b="1" dirty="0">
                <a:solidFill>
                  <a:srgbClr val="C00000"/>
                </a:solidFill>
              </a:rPr>
              <a:t>혈당 분석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탑재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6B14D7-3E0F-4C17-BBDE-CD3ECCDDAF4F}"/>
              </a:ext>
            </a:extLst>
          </p:cNvPr>
          <p:cNvSpPr txBox="1"/>
          <p:nvPr/>
        </p:nvSpPr>
        <p:spPr>
          <a:xfrm>
            <a:off x="8401769" y="4419573"/>
            <a:ext cx="275588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우울함을 측정하고</a:t>
            </a:r>
            <a:endParaRPr lang="en-US" altLang="ko-KR" sz="2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화 </a:t>
            </a:r>
            <a:r>
              <a:rPr lang="ko-KR" alt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가능</a:t>
            </a:r>
          </a:p>
        </p:txBody>
      </p:sp>
      <p:pic>
        <p:nvPicPr>
          <p:cNvPr id="14" name="Picture 2" descr="ê·¸ëí flat iconì ëí ì´ë¯¸ì§ ê²ìê²°ê³¼">
            <a:extLst>
              <a:ext uri="{FF2B5EF4-FFF2-40B4-BE49-F238E27FC236}">
                <a16:creationId xmlns:a16="http://schemas.microsoft.com/office/drawing/2014/main" id="{732773B0-D0C2-48CA-8D09-85A8144094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3" t="19208" r="10671" b="21768"/>
          <a:stretch/>
        </p:blipFill>
        <p:spPr bwMode="auto">
          <a:xfrm>
            <a:off x="5966175" y="3923348"/>
            <a:ext cx="2242185" cy="1857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ACA2DF5C-8CC0-4B4E-AC2F-A007311A7654}"/>
              </a:ext>
            </a:extLst>
          </p:cNvPr>
          <p:cNvSpPr/>
          <p:nvPr/>
        </p:nvSpPr>
        <p:spPr>
          <a:xfrm rot="5400000">
            <a:off x="8165701" y="3311941"/>
            <a:ext cx="639193" cy="692458"/>
          </a:xfrm>
          <a:prstGeom prst="rightArrow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9933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2332</TotalTime>
  <Words>164</Words>
  <Application>Microsoft Office PowerPoint</Application>
  <PresentationFormat>와이드스크린</PresentationFormat>
  <Paragraphs>67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GeonChang Lee</dc:creator>
  <cp:lastModifiedBy>GeonChang Lee</cp:lastModifiedBy>
  <cp:revision>65</cp:revision>
  <dcterms:created xsi:type="dcterms:W3CDTF">2018-10-22T13:28:31Z</dcterms:created>
  <dcterms:modified xsi:type="dcterms:W3CDTF">2018-10-25T11:51:27Z</dcterms:modified>
</cp:coreProperties>
</file>

<file path=docProps/thumbnail.jpeg>
</file>